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9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1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2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2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2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8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F2DE-9B7E-41EF-B2F0-AB88A16103D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2245-8BC7-44FF-BFB5-09C0CB1C8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iprbookshop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112" y="279400"/>
            <a:ext cx="8619556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2" y="1566335"/>
            <a:ext cx="3234266" cy="45889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ознакомления  вкратце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издании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выбираете опцию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«Читать»,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«добавить в избранное», «Скачать библиографическую запись»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0"/>
            <a:ext cx="8153400" cy="6857999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631267" y="465667"/>
            <a:ext cx="2235200" cy="3217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630333" y="465667"/>
            <a:ext cx="1303866" cy="1422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20365" y="465667"/>
            <a:ext cx="575734" cy="284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78132" y="465667"/>
            <a:ext cx="3530600" cy="463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61199" y="550334"/>
            <a:ext cx="1329268" cy="5520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563535" y="474133"/>
            <a:ext cx="2370664" cy="3933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7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6" y="1254073"/>
            <a:ext cx="3176052" cy="45465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открылась, здесь мы видим слева в колонке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 вы можете выбрать подходящую для вас лекцию и кликом на нее можете открыть для чтения. В правой колонке сверху расположены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удобного чтения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397" y="-53375"/>
            <a:ext cx="5709272" cy="67818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8861491" y="152401"/>
            <a:ext cx="290976" cy="685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381990" y="304800"/>
            <a:ext cx="271950" cy="6718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624219" y="276684"/>
            <a:ext cx="400314" cy="451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625663" y="152401"/>
            <a:ext cx="270937" cy="558799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919215" y="159882"/>
            <a:ext cx="300939" cy="146314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163151" y="152401"/>
            <a:ext cx="647851" cy="127846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50200" y="262467"/>
            <a:ext cx="820929" cy="13462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70101" y="227132"/>
            <a:ext cx="621638" cy="708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48785" y="304800"/>
            <a:ext cx="656163" cy="229446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166342">
            <a:off x="7298346" y="2476142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8288" y="1478248"/>
            <a:ext cx="16373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Найти в документе</a:t>
            </a:r>
            <a:endParaRPr lang="ru-RU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78156" y="798229"/>
            <a:ext cx="158389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Следующая страница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11881" y="699700"/>
            <a:ext cx="7553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масштаб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87290" y="838199"/>
            <a:ext cx="92236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Уменьшить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629462" y="599700"/>
            <a:ext cx="85805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Увеличить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544520" y="589633"/>
            <a:ext cx="61863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печать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993856" y="1561467"/>
            <a:ext cx="171995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Ссылка на текущий вид</a:t>
            </a:r>
            <a:endParaRPr lang="ru-RU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339137" y="1292367"/>
            <a:ext cx="915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материалы</a:t>
            </a:r>
            <a:endParaRPr lang="ru-RU" sz="1200" b="0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52858" y="2495718"/>
            <a:ext cx="18757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cap="none" spc="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Показать боковую панель</a:t>
            </a:r>
            <a:endParaRPr lang="ru-RU" sz="1200" b="0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03" y="0"/>
            <a:ext cx="3070614" cy="6858000"/>
          </a:xfrm>
          <a:prstGeom prst="rect">
            <a:avLst/>
          </a:prstGeom>
        </p:spPr>
      </p:pic>
      <p:cxnSp>
        <p:nvCxnSpPr>
          <p:cNvPr id="48" name="Прямая со стрелкой 47"/>
          <p:cNvCxnSpPr/>
          <p:nvPr/>
        </p:nvCxnSpPr>
        <p:spPr>
          <a:xfrm>
            <a:off x="3793820" y="431800"/>
            <a:ext cx="3987623" cy="32427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771897" y="885774"/>
            <a:ext cx="4472451" cy="360155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701414" y="1395399"/>
            <a:ext cx="3984355" cy="38842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709317" y="2009233"/>
            <a:ext cx="3961812" cy="39681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7393115" y="3551447"/>
            <a:ext cx="93544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</a:rPr>
              <a:t>оглавление</a:t>
            </a:r>
            <a:endParaRPr lang="ru-RU" sz="1200" b="0" cap="none" spc="0" dirty="0">
              <a:ln w="0"/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30916" y="4366774"/>
            <a:ext cx="12876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Список закладок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402786" y="5162590"/>
            <a:ext cx="129965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Окно конспектов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60739" y="5877374"/>
            <a:ext cx="159056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Показать миниатюры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57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7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135" y="1996486"/>
            <a:ext cx="12663949" cy="160212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работе в ЭБС </a:t>
            </a:r>
            <a:r>
              <a:rPr lang="en-US" sz="4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IPR books</a:t>
            </a:r>
            <a:r>
              <a:rPr lang="ru-RU" sz="4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!</a:t>
            </a:r>
            <a:br>
              <a:rPr lang="ru-RU" sz="4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0041" y="3965132"/>
            <a:ext cx="42920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По вопросам обращаться  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КГТУ им. И. </a:t>
            </a:r>
            <a:r>
              <a:rPr lang="ru-RU" sz="1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Раззакова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НТБ </a:t>
            </a:r>
            <a:endParaRPr lang="ru-RU" sz="1400" dirty="0" smtClean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1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каб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. 1/268</a:t>
            </a:r>
          </a:p>
          <a:p>
            <a:pPr algn="ctr"/>
            <a:r>
              <a:rPr lang="en-US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E-mail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1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aygul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1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aygul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.7575</a:t>
            </a:r>
            <a:r>
              <a:rPr lang="en-US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@mail</a:t>
            </a:r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1400" dirty="0" err="1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ru</a:t>
            </a:r>
            <a:endParaRPr lang="en-US" sz="1400" dirty="0" smtClean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Тел</a:t>
            </a:r>
            <a:r>
              <a:rPr lang="ky-KG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.сот.</a:t>
            </a:r>
            <a:r>
              <a:rPr lang="ky-KG" sz="1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0550519226</a:t>
            </a:r>
          </a:p>
          <a:p>
            <a:pPr algn="ctr"/>
            <a:r>
              <a:rPr lang="ky-KG" sz="1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Раб.0312545181</a:t>
            </a:r>
            <a:endParaRPr lang="ru-RU" sz="1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9636"/>
            <a:ext cx="1657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200" y="248579"/>
            <a:ext cx="9144000" cy="21474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преподавателей,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удаленный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из самых </a:t>
            </a:r>
            <a:r>
              <a:rPr lang="ru-RU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лицензионных полнотекстовых ресурсов учебной и научной литературы, </a:t>
            </a:r>
            <a:b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</a:t>
            </a:r>
            <a:r>
              <a:rPr lang="ru-RU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библиотечной системе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IPR books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2683933"/>
            <a:ext cx="8754533" cy="374226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Только в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ЭБС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IPR books </a:t>
            </a:r>
            <a:r>
              <a:rPr lang="en-US" dirty="0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http//www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. </a:t>
            </a:r>
            <a:r>
              <a:rPr lang="en-US" dirty="0" err="1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Iprbookshop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.</a:t>
            </a:r>
            <a:r>
              <a:rPr lang="en-US" dirty="0" err="1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ru</a:t>
            </a:r>
            <a:r>
              <a:rPr lang="en-US" dirty="0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/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  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вам будет доступно: книги и периодика более  700 издательств, более 140 000 публикаций, учебных изданий 34294, аудио изданий  1724, журналов 676, более 500 новых поступлений ежемесячно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>Пройдите удаленную регистрацию на сайте или через мобильные приложения: </a:t>
            </a:r>
            <a:r>
              <a:rPr lang="en-US" dirty="0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https</a:t>
            </a:r>
            <a:r>
              <a:rPr lang="ky-KG" dirty="0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://</a:t>
            </a:r>
            <a:r>
              <a:rPr lang="en-US" dirty="0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www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.</a:t>
            </a:r>
            <a:r>
              <a:rPr lang="en-US" dirty="0" err="1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iprbookshop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.</a:t>
            </a:r>
            <a:r>
              <a:rPr lang="en-US" dirty="0" err="1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ru</a:t>
            </a:r>
            <a:r>
              <a:rPr lang="en-US" dirty="0" smtClean="0">
                <a:latin typeface="Arial Narrow" panose="020B0606020202030204" pitchFamily="34" charset="0"/>
                <a:ea typeface="Batang" panose="02030600000101010101" pitchFamily="18" charset="-127"/>
                <a:hlinkClick r:id="rId2"/>
              </a:rPr>
              <a:t>/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Что нужно чтобы начать сейчас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Для идентификации логин </a:t>
            </a:r>
            <a:r>
              <a:rPr lang="en-US" dirty="0" err="1" smtClean="0">
                <a:latin typeface="Arial Narrow" panose="020B0606020202030204" pitchFamily="34" charset="0"/>
                <a:ea typeface="Batang" panose="02030600000101010101" pitchFamily="18" charset="-127"/>
              </a:rPr>
              <a:t>kstu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>.</a:t>
            </a:r>
            <a:r>
              <a:rPr lang="en-US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>kg </a:t>
            </a:r>
            <a:r>
              <a:rPr lang="ru-RU" dirty="0" smtClean="0">
                <a:latin typeface="Arial Narrow" panose="020B0606020202030204" pitchFamily="34" charset="0"/>
                <a:ea typeface="Batang" panose="02030600000101010101" pitchFamily="18" charset="-127"/>
              </a:rPr>
              <a:t>пароль </a:t>
            </a:r>
            <a:r>
              <a:rPr lang="en-US" dirty="0" err="1" smtClean="0">
                <a:latin typeface="Arial Narrow" panose="020B0606020202030204" pitchFamily="34" charset="0"/>
                <a:ea typeface="Batang" panose="02030600000101010101" pitchFamily="18" charset="-127"/>
              </a:rPr>
              <a:t>zYHeipZv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  </a:t>
            </a:r>
          </a:p>
          <a:p>
            <a:endParaRPr lang="ru-RU" dirty="0" smtClean="0"/>
          </a:p>
        </p:txBody>
      </p:sp>
      <p:pic>
        <p:nvPicPr>
          <p:cNvPr id="4" name="Picture 2" descr="C:\Users\Cooler\Desktop\18997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4" y="62312"/>
            <a:ext cx="11521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330200"/>
            <a:ext cx="9090000" cy="6290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0" y="247650"/>
            <a:ext cx="1409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6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40" y="389466"/>
            <a:ext cx="8993494" cy="622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0" y="247650"/>
            <a:ext cx="1409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2" y="313266"/>
            <a:ext cx="8763001" cy="6248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2" y="112183"/>
            <a:ext cx="15430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4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6" y="321733"/>
            <a:ext cx="8746067" cy="624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7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95" y="237068"/>
            <a:ext cx="9022705" cy="635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7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1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51330"/>
            <a:ext cx="4886325" cy="2819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0008" y="543985"/>
            <a:ext cx="5478992" cy="10223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cs typeface="Aparajita" panose="020B0604020202020204" pitchFamily="34" charset="0"/>
              </a:rPr>
              <a:t>Современные и удобные сервисы для пользователей</a:t>
            </a:r>
            <a:endParaRPr lang="ru-RU" sz="2800" dirty="0">
              <a:solidFill>
                <a:schemeClr val="accent2"/>
              </a:solidFill>
              <a:cs typeface="Aparajita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7350" cy="146685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accent1"/>
                </a:solidFill>
              </a:rPr>
              <a:t>Чтение</a:t>
            </a:r>
            <a:r>
              <a:rPr lang="ru-RU" sz="2200" dirty="0" smtClean="0"/>
              <a:t> изданий в </a:t>
            </a:r>
            <a:r>
              <a:rPr lang="en-US" sz="2200" dirty="0" smtClean="0">
                <a:solidFill>
                  <a:schemeClr val="accent2"/>
                </a:solidFill>
              </a:rPr>
              <a:t>on-line</a:t>
            </a:r>
            <a:r>
              <a:rPr lang="en-US" sz="2200" dirty="0" smtClean="0"/>
              <a:t> </a:t>
            </a:r>
            <a:r>
              <a:rPr lang="ru-RU" sz="2200" dirty="0" smtClean="0"/>
              <a:t>и </a:t>
            </a:r>
            <a:r>
              <a:rPr lang="en-US" sz="2200" dirty="0" smtClean="0">
                <a:solidFill>
                  <a:schemeClr val="accent2"/>
                </a:solidFill>
              </a:rPr>
              <a:t>offline</a:t>
            </a:r>
            <a:r>
              <a:rPr lang="ru-RU" sz="2200" dirty="0" smtClean="0"/>
              <a:t> режимах, широкие возможности  при работе с изданиями в едином интерфейсе программы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</a:rPr>
              <a:t>Отслеживание</a:t>
            </a:r>
            <a:r>
              <a:rPr lang="ru-RU" sz="2000" dirty="0" smtClean="0"/>
              <a:t> всех новинок  и поступлений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</a:rPr>
              <a:t>Создание</a:t>
            </a:r>
            <a:r>
              <a:rPr lang="ru-RU" sz="2000" dirty="0" smtClean="0"/>
              <a:t> и управление книжной полкой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</a:rPr>
              <a:t>Создание</a:t>
            </a:r>
            <a:r>
              <a:rPr lang="ru-RU" sz="2000" dirty="0" smtClean="0"/>
              <a:t> закладок конспектов лекций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</a:rPr>
              <a:t>Сохранение</a:t>
            </a:r>
            <a:r>
              <a:rPr lang="ru-RU" sz="2000" dirty="0" smtClean="0"/>
              <a:t> истории работы и поисковых запросов  </a:t>
            </a:r>
          </a:p>
          <a:p>
            <a:endParaRPr lang="ru-RU" sz="200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Возможность просмотров списков литературы, рекомендуемой преподавателями и сотрудниками учебного заведения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Обмен </a:t>
            </a:r>
            <a:r>
              <a:rPr lang="ru-RU" sz="2400" dirty="0" smtClean="0"/>
              <a:t>сообщениями между пользователями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/>
                </a:solidFill>
              </a:rPr>
              <a:t>Интегрированный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поиск</a:t>
            </a:r>
            <a:r>
              <a:rPr lang="ru-RU" sz="2400" dirty="0" smtClean="0"/>
              <a:t> выделенного текста  в СПС «Гарант»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accent2"/>
                </a:solidFill>
              </a:rPr>
              <a:t>Oniine</a:t>
            </a:r>
            <a:r>
              <a:rPr lang="en-US" sz="2400" dirty="0" smtClean="0"/>
              <a:t> </a:t>
            </a:r>
            <a:r>
              <a:rPr lang="ru-RU" sz="2400" dirty="0" smtClean="0"/>
              <a:t>тесты для контроля знания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262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3934" y="1507067"/>
            <a:ext cx="4275666" cy="4224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Воспользуйтесь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интуитивным</a:t>
            </a:r>
            <a:r>
              <a:rPr lang="ru-RU" sz="2800" dirty="0" smtClean="0"/>
              <a:t> поиском, по </a:t>
            </a:r>
            <a:r>
              <a:rPr lang="ru-RU" sz="2800" dirty="0" smtClean="0">
                <a:solidFill>
                  <a:schemeClr val="accent2"/>
                </a:solidFill>
              </a:rPr>
              <a:t>любому</a:t>
            </a:r>
            <a:r>
              <a:rPr lang="ru-RU" sz="2800" dirty="0" smtClean="0"/>
              <a:t> слову или по </a:t>
            </a:r>
            <a:r>
              <a:rPr lang="ru-RU" sz="2800" dirty="0" smtClean="0">
                <a:solidFill>
                  <a:schemeClr val="accent2"/>
                </a:solidFill>
              </a:rPr>
              <a:t>точному</a:t>
            </a:r>
            <a:r>
              <a:rPr lang="ru-RU" sz="2800" dirty="0" smtClean="0"/>
              <a:t> совпадению. На данном примере по слову «Экономика» найдено 1801 материалов.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266" y="0"/>
            <a:ext cx="7476067" cy="683958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434667" y="3759201"/>
            <a:ext cx="8466" cy="25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299200" y="321733"/>
            <a:ext cx="1854200" cy="3276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298267" y="321733"/>
            <a:ext cx="948267" cy="5410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009467" y="321733"/>
            <a:ext cx="448733" cy="2683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57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0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320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Batang</vt:lpstr>
      <vt:lpstr>Aharoni</vt:lpstr>
      <vt:lpstr>Aparajita</vt:lpstr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Для всех преподавателей, сотрудников и студентов ВУЗа предоставляется удаленный доступ к одному из самых  крупных лицензионных полнотекстовых ресурсов учебной и научной литературы,  электронно – библиотечной системе IPR books.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Воспользуйтесь интуитивным поиском, по любому слову или по точному совпадению. На данном примере по слову «Экономика» найдено 1801 материалов.</vt:lpstr>
      <vt:lpstr>После ознакомления  вкратце об издании и библиографической записи, выбираете опцию «Читать», или «Чтение offline», «добавить в избранное», «Скачать библиографическую запись»</vt:lpstr>
      <vt:lpstr>Книга открылась, здесь мы видим слева в колонке оглавление, где вы можете выбрать подходящую для вас лекцию и кликом на нее можете открыть для чтения. В правой колонке сверху расположены опции для удобного чтения книги.</vt:lpstr>
      <vt:lpstr>Спасибо за внимание !  Удачи в работе в ЭБС IPR books !   </vt:lpstr>
    </vt:vector>
  </TitlesOfParts>
  <Company>НТБ КГТУ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51</cp:revision>
  <dcterms:created xsi:type="dcterms:W3CDTF">2021-01-11T03:46:57Z</dcterms:created>
  <dcterms:modified xsi:type="dcterms:W3CDTF">2021-01-18T04:47:41Z</dcterms:modified>
</cp:coreProperties>
</file>