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2" r:id="rId4"/>
    <p:sldId id="263" r:id="rId5"/>
    <p:sldId id="264" r:id="rId6"/>
    <p:sldId id="257" r:id="rId7"/>
    <p:sldId id="258" r:id="rId8"/>
    <p:sldId id="259" r:id="rId9"/>
    <p:sldId id="260" r:id="rId10"/>
    <p:sldId id="268" r:id="rId11"/>
    <p:sldId id="269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5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1862-3A4C-4E1D-A76B-D322E987F0D3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C8E6-F654-4D1B-9384-CD45B2BAB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12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1862-3A4C-4E1D-A76B-D322E987F0D3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C8E6-F654-4D1B-9384-CD45B2BAB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111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1862-3A4C-4E1D-A76B-D322E987F0D3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C8E6-F654-4D1B-9384-CD45B2BAB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9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1862-3A4C-4E1D-A76B-D322E987F0D3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C8E6-F654-4D1B-9384-CD45B2BAB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89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1862-3A4C-4E1D-A76B-D322E987F0D3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C8E6-F654-4D1B-9384-CD45B2BAB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809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1862-3A4C-4E1D-A76B-D322E987F0D3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C8E6-F654-4D1B-9384-CD45B2BAB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091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1862-3A4C-4E1D-A76B-D322E987F0D3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C8E6-F654-4D1B-9384-CD45B2BAB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40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1862-3A4C-4E1D-A76B-D322E987F0D3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C8E6-F654-4D1B-9384-CD45B2BAB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26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1862-3A4C-4E1D-A76B-D322E987F0D3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C8E6-F654-4D1B-9384-CD45B2BAB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692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1862-3A4C-4E1D-A76B-D322E987F0D3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C8E6-F654-4D1B-9384-CD45B2BAB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912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1862-3A4C-4E1D-A76B-D322E987F0D3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C8E6-F654-4D1B-9384-CD45B2BAB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86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31862-3A4C-4E1D-A76B-D322E987F0D3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FC8E6-F654-4D1B-9384-CD45B2BAB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188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myloft.xyz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lib.kstu.kg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276872"/>
            <a:ext cx="7992888" cy="1287771"/>
          </a:xfrm>
        </p:spPr>
        <p:txBody>
          <a:bodyPr>
            <a:normAutofit/>
          </a:bodyPr>
          <a:lstStyle/>
          <a:p>
            <a:r>
              <a:rPr lang="en-US" i="1" dirty="0" err="1" smtClean="0">
                <a:solidFill>
                  <a:schemeClr val="tx1"/>
                </a:solidFill>
              </a:rPr>
              <a:t>MyLoft</a:t>
            </a:r>
            <a:r>
              <a:rPr lang="en-US" i="1" dirty="0" smtClean="0">
                <a:solidFill>
                  <a:schemeClr val="tx1"/>
                </a:solidFill>
              </a:rPr>
              <a:t> –</a:t>
            </a:r>
            <a:r>
              <a:rPr lang="ru-RU" i="1" dirty="0" smtClean="0">
                <a:solidFill>
                  <a:schemeClr val="tx1"/>
                </a:solidFill>
              </a:rPr>
              <a:t> новый взгляд на работу с электронными ресурсами</a:t>
            </a:r>
          </a:p>
        </p:txBody>
      </p:sp>
      <p:pic>
        <p:nvPicPr>
          <p:cNvPr id="1026" name="Picture 2" descr="C:\Users\user\Desktop\НТБ 2025г\MyLoft 2025\Изображение WhatsApp 2025-08-22 в 12.44.42_e1bc1f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29000"/>
            <a:ext cx="6120680" cy="3113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413" y="476672"/>
            <a:ext cx="135518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872716"/>
            <a:ext cx="8424936" cy="1296143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54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НТБ КГТУ им. И. </a:t>
            </a:r>
            <a:r>
              <a:rPr lang="ru-RU" sz="54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Раззакова</a:t>
            </a:r>
            <a:r>
              <a:rPr lang="ru-RU" sz="54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endParaRPr lang="ru-RU" sz="54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93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32" y="908720"/>
            <a:ext cx="27432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 smtClean="0"/>
              <a:t>Информирование о коллекциях в тестовом доступе</a:t>
            </a:r>
            <a:endParaRPr lang="ru-RU" sz="3200" i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5266928" cy="506916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dirty="0"/>
              <a:t>Уважаемые пользователи!</a:t>
            </a:r>
          </a:p>
          <a:p>
            <a:r>
              <a:rPr lang="ru-RU" sz="8000" dirty="0"/>
              <a:t>Библиотеке КГТУ предоставлен тестовый доступ к электронным ресурсам компании EBSCO.В период тестирования доступны ведущие полнотекстовые и реферативные базы данных по различным направлениям науки, включающие:</a:t>
            </a:r>
          </a:p>
          <a:p>
            <a:r>
              <a:rPr lang="ru-RU" sz="8000" dirty="0"/>
              <a:t>научные журналы и статьи;</a:t>
            </a:r>
          </a:p>
          <a:p>
            <a:r>
              <a:rPr lang="ru-RU" sz="8000" dirty="0"/>
              <a:t>монографии и справочники;</a:t>
            </a:r>
          </a:p>
          <a:p>
            <a:r>
              <a:rPr lang="ru-RU" sz="8000" dirty="0"/>
              <a:t>рецензируемые публикации ведущих издательств мира.</a:t>
            </a:r>
          </a:p>
          <a:p>
            <a:r>
              <a:rPr lang="ru-RU" sz="8000" dirty="0"/>
              <a:t> Срок тестового доступа: с 01.08.2025 по 01.10.2025.</a:t>
            </a:r>
          </a:p>
          <a:p>
            <a:r>
              <a:rPr lang="ru-RU" sz="8000" dirty="0"/>
              <a:t> Ссылка для входа: </a:t>
            </a:r>
            <a:r>
              <a:rPr lang="ru-RU" sz="8000" dirty="0">
                <a:hlinkClick r:id="rId3"/>
              </a:rPr>
              <a:t>https://app.myloft.xyz/</a:t>
            </a:r>
            <a:endParaRPr lang="ru-RU" sz="8000" dirty="0"/>
          </a:p>
          <a:p>
            <a:r>
              <a:rPr lang="ru-RU" sz="8000" dirty="0"/>
              <a:t>Приглашаем студентов, преподавателей и научных сотрудников воспользоваться возможностью познакомиться с ресурсами EBSCO для учебной и исследовательской деятельности.</a:t>
            </a:r>
          </a:p>
          <a:p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829" y="2429477"/>
            <a:ext cx="2207008" cy="1241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034" y="3789040"/>
            <a:ext cx="1394598" cy="208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50331"/>
            <a:ext cx="1309283" cy="19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78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484784"/>
            <a:ext cx="616107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/>
              <a:t>Консолидированная статистика</a:t>
            </a:r>
            <a:endParaRPr lang="ru-RU" sz="3600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700808"/>
            <a:ext cx="429012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ru-RU" sz="1800" dirty="0" smtClean="0"/>
              <a:t>Доступна по:</a:t>
            </a:r>
          </a:p>
          <a:p>
            <a:pPr>
              <a:lnSpc>
                <a:spcPct val="200000"/>
              </a:lnSpc>
            </a:pPr>
            <a:r>
              <a:rPr lang="ru-RU" sz="1800" dirty="0" smtClean="0"/>
              <a:t>Издательствам </a:t>
            </a:r>
          </a:p>
          <a:p>
            <a:pPr>
              <a:lnSpc>
                <a:spcPct val="200000"/>
              </a:lnSpc>
            </a:pPr>
            <a:r>
              <a:rPr lang="ru-RU" sz="1800" dirty="0" smtClean="0"/>
              <a:t>Платформам</a:t>
            </a:r>
          </a:p>
          <a:p>
            <a:pPr>
              <a:lnSpc>
                <a:spcPct val="200000"/>
              </a:lnSpc>
            </a:pPr>
            <a:r>
              <a:rPr lang="ru-RU" sz="1800" dirty="0" smtClean="0"/>
              <a:t>Журналам</a:t>
            </a:r>
          </a:p>
          <a:p>
            <a:pPr>
              <a:lnSpc>
                <a:spcPct val="200000"/>
              </a:lnSpc>
            </a:pPr>
            <a:r>
              <a:rPr lang="ru-RU" sz="1800" dirty="0" smtClean="0"/>
              <a:t>Пользователям</a:t>
            </a:r>
          </a:p>
          <a:p>
            <a:pPr>
              <a:lnSpc>
                <a:spcPct val="200000"/>
              </a:lnSpc>
            </a:pPr>
            <a:r>
              <a:rPr lang="ru-RU" sz="1800" dirty="0" smtClean="0"/>
              <a:t>Группам пользователей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06794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sz="44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</a:t>
            </a:r>
            <a:endParaRPr lang="ru-RU" sz="4400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5309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8"/>
            <a:ext cx="8229600" cy="954360"/>
          </a:xfrm>
        </p:spPr>
        <p:txBody>
          <a:bodyPr>
            <a:normAutofit/>
          </a:bodyPr>
          <a:lstStyle/>
          <a:p>
            <a:r>
              <a:rPr lang="ru-RU" sz="3600" i="1" dirty="0" smtClean="0"/>
              <a:t>Все для удобства  пользователей</a:t>
            </a:r>
            <a:endParaRPr lang="ru-RU" sz="3600" i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283968" y="1052736"/>
            <a:ext cx="4675328" cy="151216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ky-KG" i="1" dirty="0"/>
              <a:t>На платфому </a:t>
            </a:r>
            <a:r>
              <a:rPr lang="en-US" i="1" dirty="0" err="1" smtClean="0"/>
              <a:t>MyLOFT</a:t>
            </a:r>
            <a:r>
              <a:rPr lang="en-US" i="1" dirty="0" smtClean="0"/>
              <a:t> </a:t>
            </a:r>
            <a:r>
              <a:rPr lang="ky-KG" i="1" dirty="0"/>
              <a:t>можно зайти с сайта библиотеки </a:t>
            </a:r>
            <a:r>
              <a:rPr lang="ky-KG" i="1" dirty="0" smtClean="0"/>
              <a:t>по адресу</a:t>
            </a:r>
            <a:r>
              <a:rPr lang="ky-KG" dirty="0" smtClean="0"/>
              <a:t>: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b="1" dirty="0" smtClean="0">
                <a:hlinkClick r:id="rId2"/>
              </a:rPr>
              <a:t>https</a:t>
            </a:r>
            <a:r>
              <a:rPr lang="en-US" b="1" dirty="0">
                <a:hlinkClick r:id="rId2"/>
              </a:rPr>
              <a:t>://lib.kstu.kg</a:t>
            </a:r>
            <a:r>
              <a:rPr lang="en-US" b="1" dirty="0" smtClean="0">
                <a:hlinkClick r:id="rId2"/>
              </a:rPr>
              <a:t>/</a:t>
            </a:r>
            <a:endParaRPr lang="ru-RU" b="1" dirty="0" smtClean="0"/>
          </a:p>
          <a:p>
            <a:pPr marL="0" indent="0" algn="ctr">
              <a:buNone/>
            </a:pPr>
            <a:endParaRPr lang="ky-KG" b="1" dirty="0"/>
          </a:p>
          <a:p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29000"/>
            <a:ext cx="5580112" cy="305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7504" y="1196752"/>
            <a:ext cx="3888432" cy="5472608"/>
          </a:xfrm>
        </p:spPr>
        <p:txBody>
          <a:bodyPr>
            <a:normAutofit fontScale="77500" lnSpcReduction="20000"/>
          </a:bodyPr>
          <a:lstStyle/>
          <a:p>
            <a:r>
              <a:rPr lang="ru-RU" sz="2300" dirty="0" smtClean="0"/>
              <a:t>Доступ ко всем ресурсам по единому логину и пароли корпоративной почты</a:t>
            </a:r>
          </a:p>
          <a:p>
            <a:r>
              <a:rPr lang="ru-RU" sz="2300" dirty="0" smtClean="0"/>
              <a:t>Все подписные ресурсы в одном месте</a:t>
            </a:r>
          </a:p>
          <a:p>
            <a:r>
              <a:rPr lang="ru-RU" sz="2300" dirty="0" smtClean="0"/>
              <a:t>Интеграция </a:t>
            </a:r>
            <a:r>
              <a:rPr lang="en-US" sz="2300" dirty="0" smtClean="0"/>
              <a:t>Moodle</a:t>
            </a:r>
          </a:p>
          <a:p>
            <a:r>
              <a:rPr lang="ru-RU" sz="2300" dirty="0" smtClean="0"/>
              <a:t>«Библиотека рекомендует »</a:t>
            </a:r>
          </a:p>
          <a:p>
            <a:r>
              <a:rPr lang="ru-RU" sz="2300" dirty="0" smtClean="0"/>
              <a:t>«Мои закладки»</a:t>
            </a:r>
          </a:p>
          <a:p>
            <a:r>
              <a:rPr lang="ru-RU" sz="2300" dirty="0" smtClean="0"/>
              <a:t>«Мои любимые»</a:t>
            </a:r>
          </a:p>
          <a:p>
            <a:r>
              <a:rPr lang="ru-RU" sz="2300" dirty="0" smtClean="0"/>
              <a:t>Всплывающие объявления на внешних сайтах</a:t>
            </a:r>
          </a:p>
          <a:p>
            <a:r>
              <a:rPr lang="ru-RU" sz="2300" dirty="0" smtClean="0"/>
              <a:t>Сервис оповещений </a:t>
            </a:r>
          </a:p>
          <a:p>
            <a:r>
              <a:rPr lang="ru-RU" sz="2300" dirty="0" err="1" smtClean="0"/>
              <a:t>Пуш</a:t>
            </a:r>
            <a:r>
              <a:rPr lang="ru-RU" sz="2300" dirty="0" smtClean="0"/>
              <a:t>-уведомления на </a:t>
            </a:r>
            <a:endParaRPr lang="ru-RU" sz="2300" dirty="0" smtClean="0"/>
          </a:p>
          <a:p>
            <a:pPr marL="0" indent="0">
              <a:buNone/>
            </a:pPr>
            <a:r>
              <a:rPr lang="ru-RU" sz="2300" dirty="0" smtClean="0"/>
              <a:t>смартфон </a:t>
            </a:r>
            <a:endParaRPr lang="ru-RU" sz="2300" dirty="0" smtClean="0"/>
          </a:p>
          <a:p>
            <a:r>
              <a:rPr lang="ru-RU" sz="2300" dirty="0" smtClean="0"/>
              <a:t>Информирование о </a:t>
            </a:r>
            <a:endParaRPr lang="en-US" sz="2300" dirty="0" smtClean="0"/>
          </a:p>
          <a:p>
            <a:pPr marL="0" indent="0">
              <a:buNone/>
            </a:pPr>
            <a:r>
              <a:rPr lang="ru-RU" sz="2300" dirty="0" smtClean="0"/>
              <a:t>коллекция</a:t>
            </a:r>
            <a:r>
              <a:rPr lang="ky-KG" sz="2300" dirty="0"/>
              <a:t>х</a:t>
            </a:r>
            <a:r>
              <a:rPr lang="ru-RU" sz="2300" dirty="0" smtClean="0"/>
              <a:t> в тестовом </a:t>
            </a:r>
            <a:r>
              <a:rPr lang="ru-RU" sz="2300" dirty="0" smtClean="0"/>
              <a:t>доступе</a:t>
            </a:r>
            <a:endParaRPr lang="ru-RU" sz="2300" dirty="0" smtClean="0"/>
          </a:p>
          <a:p>
            <a:r>
              <a:rPr lang="ru-RU" sz="2300" dirty="0" smtClean="0"/>
              <a:t>Консолидированная статистика</a:t>
            </a:r>
          </a:p>
          <a:p>
            <a:endParaRPr lang="ru-RU" dirty="0"/>
          </a:p>
        </p:txBody>
      </p:sp>
      <p:sp>
        <p:nvSpPr>
          <p:cNvPr id="3" name="Стрелка вниз 2"/>
          <p:cNvSpPr/>
          <p:nvPr/>
        </p:nvSpPr>
        <p:spPr>
          <a:xfrm>
            <a:off x="6300192" y="2384884"/>
            <a:ext cx="36004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61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14538"/>
            <a:ext cx="6697290" cy="364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908720"/>
            <a:ext cx="1944216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1400" dirty="0" smtClean="0">
                <a:solidFill>
                  <a:schemeClr val="tx1"/>
                </a:solidFill>
              </a:rPr>
              <a:t>Выбрать учреждение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436096" y="908720"/>
            <a:ext cx="2304256" cy="50405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1400" dirty="0" smtClean="0">
                <a:solidFill>
                  <a:schemeClr val="tx1"/>
                </a:solidFill>
              </a:rPr>
              <a:t>Ввести адрес своей корпоративной почты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776" y="1412776"/>
            <a:ext cx="2664296" cy="2304256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6300192" y="1484784"/>
            <a:ext cx="648072" cy="2592288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Блок-схема: решение 3"/>
          <p:cNvSpPr/>
          <p:nvPr/>
        </p:nvSpPr>
        <p:spPr>
          <a:xfrm>
            <a:off x="971600" y="476672"/>
            <a:ext cx="360040" cy="28803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Блок-схема: решение 5"/>
          <p:cNvSpPr/>
          <p:nvPr/>
        </p:nvSpPr>
        <p:spPr>
          <a:xfrm>
            <a:off x="5004048" y="548680"/>
            <a:ext cx="432048" cy="28803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37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3" t="4099" r="6352" b="5245"/>
          <a:stretch/>
        </p:blipFill>
        <p:spPr bwMode="auto">
          <a:xfrm>
            <a:off x="1115616" y="353682"/>
            <a:ext cx="3140015" cy="290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8" t="7008" r="5686" b="5660"/>
          <a:stretch/>
        </p:blipFill>
        <p:spPr bwMode="auto">
          <a:xfrm>
            <a:off x="5076056" y="409753"/>
            <a:ext cx="3122764" cy="279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5" t="7167" r="21377" b="6317"/>
          <a:stretch/>
        </p:blipFill>
        <p:spPr bwMode="auto">
          <a:xfrm>
            <a:off x="179512" y="4077072"/>
            <a:ext cx="4218317" cy="236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" t="9969" r="6974" b="23472"/>
          <a:stretch/>
        </p:blipFill>
        <p:spPr bwMode="auto">
          <a:xfrm>
            <a:off x="4716016" y="4201065"/>
            <a:ext cx="4299046" cy="196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1619672" y="1052736"/>
            <a:ext cx="2016224" cy="165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580112" y="1124744"/>
            <a:ext cx="1944216" cy="144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685623" y="4797152"/>
            <a:ext cx="1886377" cy="13681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решение 5"/>
          <p:cNvSpPr/>
          <p:nvPr/>
        </p:nvSpPr>
        <p:spPr>
          <a:xfrm>
            <a:off x="467544" y="188640"/>
            <a:ext cx="360040" cy="36004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7" name="Блок-схема: решение 6"/>
          <p:cNvSpPr/>
          <p:nvPr/>
        </p:nvSpPr>
        <p:spPr>
          <a:xfrm>
            <a:off x="4716016" y="188640"/>
            <a:ext cx="504056" cy="36004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8" name="Блок-схема: решение 7"/>
          <p:cNvSpPr/>
          <p:nvPr/>
        </p:nvSpPr>
        <p:spPr>
          <a:xfrm>
            <a:off x="251520" y="3573016"/>
            <a:ext cx="576064" cy="36004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9" name="Блок-схема: решение 8"/>
          <p:cNvSpPr/>
          <p:nvPr/>
        </p:nvSpPr>
        <p:spPr>
          <a:xfrm>
            <a:off x="4932040" y="3645024"/>
            <a:ext cx="576064" cy="4320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25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" t="13970" r="8153" b="22991"/>
          <a:stretch/>
        </p:blipFill>
        <p:spPr bwMode="auto">
          <a:xfrm>
            <a:off x="681486" y="2276872"/>
            <a:ext cx="516722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3" r="6845" b="14989"/>
          <a:stretch/>
        </p:blipFill>
        <p:spPr bwMode="auto">
          <a:xfrm>
            <a:off x="395536" y="517585"/>
            <a:ext cx="5530811" cy="219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87" y="4077072"/>
            <a:ext cx="569071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3265097" y="908720"/>
            <a:ext cx="1306903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238329" y="2852936"/>
            <a:ext cx="757607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решение 3"/>
          <p:cNvSpPr/>
          <p:nvPr/>
        </p:nvSpPr>
        <p:spPr>
          <a:xfrm>
            <a:off x="259231" y="188639"/>
            <a:ext cx="576000" cy="2880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5" name="Блок-схема: решение 4"/>
          <p:cNvSpPr/>
          <p:nvPr/>
        </p:nvSpPr>
        <p:spPr>
          <a:xfrm>
            <a:off x="179512" y="2276872"/>
            <a:ext cx="576064" cy="2880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33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007" y="1988840"/>
            <a:ext cx="6137361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Прямая со стрелкой 22"/>
          <p:cNvCxnSpPr/>
          <p:nvPr/>
        </p:nvCxnSpPr>
        <p:spPr>
          <a:xfrm flipH="1" flipV="1">
            <a:off x="7596336" y="5877272"/>
            <a:ext cx="251040" cy="344053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23783" cy="1143000"/>
          </a:xfrm>
        </p:spPr>
        <p:txBody>
          <a:bodyPr>
            <a:noAutofit/>
          </a:bodyPr>
          <a:lstStyle/>
          <a:p>
            <a:r>
              <a:rPr lang="ru-RU" sz="1800" i="1" dirty="0"/>
              <a:t>Сервис </a:t>
            </a:r>
            <a:r>
              <a:rPr lang="ru-RU" sz="1800" i="1" dirty="0" err="1" smtClean="0"/>
              <a:t>MyLOFT</a:t>
            </a:r>
            <a:r>
              <a:rPr lang="ru-RU" sz="1800" i="1" dirty="0" smtClean="0"/>
              <a:t> </a:t>
            </a:r>
            <a:r>
              <a:rPr lang="ru-RU" sz="1800" i="1" dirty="0"/>
              <a:t>позволяет получить бесшовный удалённый доступ к</a:t>
            </a:r>
            <a:br>
              <a:rPr lang="ru-RU" sz="1800" i="1" dirty="0"/>
            </a:br>
            <a:r>
              <a:rPr lang="ru-RU" sz="1800" i="1" dirty="0"/>
              <a:t>подписным электронным ресурсам НТБ КГТУ и собрать собственную</a:t>
            </a:r>
            <a:br>
              <a:rPr lang="ru-RU" sz="1800" i="1" dirty="0"/>
            </a:br>
            <a:r>
              <a:rPr lang="ru-RU" sz="1800" i="1" dirty="0"/>
              <a:t>виртуальную библиотеку из доступных электронных изданий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1411547"/>
            <a:ext cx="1584176" cy="4320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Поисковая строка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79912" y="1340769"/>
            <a:ext cx="2376264" cy="50405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Выбор поисковой системы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(</a:t>
            </a:r>
            <a:r>
              <a:rPr lang="ru-RU" sz="1400" dirty="0" err="1" smtClean="0">
                <a:solidFill>
                  <a:schemeClr val="tx1"/>
                </a:solidFill>
              </a:rPr>
              <a:t>My</a:t>
            </a:r>
            <a:r>
              <a:rPr lang="ru-RU" sz="1400" dirty="0" smtClean="0">
                <a:solidFill>
                  <a:schemeClr val="tx1"/>
                </a:solidFill>
              </a:rPr>
              <a:t> LOFT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</a:rPr>
              <a:t>Google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Scholar</a:t>
            </a:r>
            <a:r>
              <a:rPr lang="ru-RU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40352" y="1484784"/>
            <a:ext cx="1368152" cy="4320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Настройки профиля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668344" y="3034557"/>
            <a:ext cx="1466974" cy="12241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Перечень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ресурсов из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подписки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университета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740352" y="5949280"/>
            <a:ext cx="1368152" cy="8640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Виртуальный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помощник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My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LOFT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496" y="4221088"/>
            <a:ext cx="1728192" cy="20162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«Коллекции»</a:t>
            </a:r>
          </a:p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книг и статей,</a:t>
            </a:r>
          </a:p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сформированные</a:t>
            </a:r>
          </a:p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пользователем</a:t>
            </a:r>
          </a:p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самостоятельно и</a:t>
            </a:r>
          </a:p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сгруппированные</a:t>
            </a:r>
          </a:p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по избранным</a:t>
            </a:r>
          </a:p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темам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2276872"/>
            <a:ext cx="1403648" cy="8640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Виды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электронных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ресурсов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195736" y="1843595"/>
            <a:ext cx="576064" cy="433277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535996" y="1844825"/>
            <a:ext cx="756084" cy="360039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7956376" y="1916832"/>
            <a:ext cx="720080" cy="216024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1043608" y="4005064"/>
            <a:ext cx="576064" cy="216024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7668344" y="2060233"/>
            <a:ext cx="216024" cy="216639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308304" y="5661248"/>
            <a:ext cx="288032" cy="360040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691680" y="3897052"/>
            <a:ext cx="720080" cy="180020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067944" y="2204864"/>
            <a:ext cx="648072" cy="216024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1403648" y="2636912"/>
            <a:ext cx="432048" cy="864096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989856" y="3212976"/>
            <a:ext cx="845840" cy="432048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80" y="476672"/>
            <a:ext cx="6524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76673"/>
            <a:ext cx="79351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62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579296" cy="1156990"/>
          </a:xfrm>
        </p:spPr>
        <p:txBody>
          <a:bodyPr>
            <a:noAutofit/>
          </a:bodyPr>
          <a:lstStyle/>
          <a:p>
            <a:r>
              <a:rPr lang="ru-RU" sz="2000" i="1" dirty="0" smtClean="0"/>
              <a:t> Поиск </a:t>
            </a:r>
            <a:r>
              <a:rPr lang="ru-RU" sz="2000" i="1" dirty="0"/>
              <a:t>информации в </a:t>
            </a:r>
            <a:r>
              <a:rPr lang="ru-RU" sz="2000" i="1" dirty="0" err="1" smtClean="0"/>
              <a:t>MyLOFT</a:t>
            </a:r>
            <a:r>
              <a:rPr lang="ru-RU" sz="2000" i="1" dirty="0" smtClean="0"/>
              <a:t> </a:t>
            </a:r>
            <a:r>
              <a:rPr lang="ru-RU" sz="2000" i="1" dirty="0"/>
              <a:t>осуществляется с помощью </a:t>
            </a:r>
            <a:br>
              <a:rPr lang="ru-RU" sz="2000" i="1" dirty="0"/>
            </a:br>
            <a:r>
              <a:rPr lang="ru-RU" sz="2000" i="1" dirty="0" smtClean="0"/>
              <a:t>нескольких поисковых </a:t>
            </a:r>
            <a:r>
              <a:rPr lang="ru-RU" sz="2000" i="1" dirty="0"/>
              <a:t>систем на выбор: </a:t>
            </a:r>
            <a:br>
              <a:rPr lang="ru-RU" sz="2000" i="1" dirty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1600" i="1" dirty="0" smtClean="0"/>
              <a:t>Например</a:t>
            </a:r>
            <a:r>
              <a:rPr lang="ru-RU" sz="1600" i="1" dirty="0"/>
              <a:t>: </a:t>
            </a:r>
            <a:r>
              <a:rPr lang="ru-RU" sz="2000" b="1" i="1" dirty="0" err="1" smtClean="0"/>
              <a:t>My</a:t>
            </a:r>
            <a:r>
              <a:rPr lang="ru-RU" sz="2000" b="1" i="1" dirty="0" smtClean="0"/>
              <a:t> LOFT </a:t>
            </a:r>
            <a:r>
              <a:rPr lang="ru-RU" sz="2000" b="1" i="1" dirty="0"/>
              <a:t>или </a:t>
            </a:r>
            <a:r>
              <a:rPr lang="ru-RU" sz="2000" b="1" i="1" dirty="0" err="1"/>
              <a:t>Google</a:t>
            </a:r>
            <a:r>
              <a:rPr lang="ru-RU" sz="2000" b="1" i="1" dirty="0"/>
              <a:t> </a:t>
            </a:r>
            <a:r>
              <a:rPr lang="ru-RU" sz="2000" b="1" i="1" dirty="0" err="1"/>
              <a:t>Scholar</a:t>
            </a:r>
            <a:endParaRPr lang="ru-RU" sz="2000" b="1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37112"/>
            <a:ext cx="5084365" cy="208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416005" y="2060847"/>
            <a:ext cx="2620491" cy="1241559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При </a:t>
            </a:r>
            <a:r>
              <a:rPr lang="ru-RU" sz="1100" dirty="0" smtClean="0"/>
              <a:t>данным </a:t>
            </a:r>
            <a:r>
              <a:rPr lang="ru-RU" sz="1100" dirty="0"/>
              <a:t>системам</a:t>
            </a:r>
          </a:p>
        </p:txBody>
      </p:sp>
      <p:sp>
        <p:nvSpPr>
          <p:cNvPr id="5" name="Овал 4"/>
          <p:cNvSpPr/>
          <p:nvPr/>
        </p:nvSpPr>
        <p:spPr>
          <a:xfrm>
            <a:off x="2627784" y="1484784"/>
            <a:ext cx="576064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26" y="1484661"/>
            <a:ext cx="5371042" cy="244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2267744" y="1772816"/>
            <a:ext cx="648072" cy="360040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423254" y="3728429"/>
            <a:ext cx="525958" cy="72008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660232" y="2132856"/>
            <a:ext cx="23762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При выборе </a:t>
            </a:r>
            <a:r>
              <a:rPr lang="ru-RU" sz="1400" dirty="0" err="1" smtClean="0"/>
              <a:t>Google</a:t>
            </a:r>
            <a:r>
              <a:rPr lang="ru-RU" sz="1400" dirty="0" smtClean="0"/>
              <a:t> </a:t>
            </a:r>
            <a:r>
              <a:rPr lang="ru-RU" sz="1400" dirty="0" err="1" smtClean="0"/>
              <a:t>Scholar</a:t>
            </a:r>
            <a:r>
              <a:rPr lang="ru-RU" sz="1400" dirty="0" smtClean="0"/>
              <a:t> </a:t>
            </a:r>
          </a:p>
          <a:p>
            <a:r>
              <a:rPr lang="ru-RU" sz="1400" dirty="0"/>
              <a:t>и</a:t>
            </a:r>
            <a:r>
              <a:rPr lang="ru-RU" sz="1400" dirty="0" smtClean="0"/>
              <a:t>ли любой другой системе поисковый запрос пере адресуется </a:t>
            </a:r>
            <a:r>
              <a:rPr lang="ru-RU" sz="1400" dirty="0"/>
              <a:t>к данным </a:t>
            </a:r>
            <a:r>
              <a:rPr lang="ru-RU" sz="1400" dirty="0" smtClean="0"/>
              <a:t>этих систем.</a:t>
            </a:r>
            <a:endParaRPr lang="ru-R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6524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068" y="476672"/>
            <a:ext cx="1000522" cy="70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H="1" flipV="1">
            <a:off x="2987824" y="1952836"/>
            <a:ext cx="3528392" cy="468052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99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9188"/>
            <a:ext cx="8176190" cy="1363588"/>
          </a:xfrm>
        </p:spPr>
        <p:txBody>
          <a:bodyPr>
            <a:noAutofit/>
          </a:bodyPr>
          <a:lstStyle/>
          <a:p>
            <a:r>
              <a:rPr lang="ru-RU" sz="2000" i="1" dirty="0" smtClean="0"/>
              <a:t>  </a:t>
            </a:r>
            <a:r>
              <a:rPr lang="ru-RU" sz="2600" i="1" dirty="0" smtClean="0"/>
              <a:t>При </a:t>
            </a:r>
            <a:r>
              <a:rPr lang="ru-RU" sz="2600" i="1" dirty="0"/>
              <a:t>выборе </a:t>
            </a:r>
            <a:r>
              <a:rPr lang="ru-RU" sz="2600" i="1" dirty="0" err="1" smtClean="0"/>
              <a:t>MyLOFT</a:t>
            </a:r>
            <a:r>
              <a:rPr lang="ru-RU" sz="2600" i="1" dirty="0" smtClean="0"/>
              <a:t> </a:t>
            </a:r>
            <a:r>
              <a:rPr lang="ru-RU" sz="2600" i="1" dirty="0"/>
              <a:t>поиск осуществляется </a:t>
            </a:r>
            <a:r>
              <a:rPr lang="ru-RU" sz="2600" i="1" dirty="0" smtClean="0"/>
              <a:t/>
            </a:r>
            <a:br>
              <a:rPr lang="ru-RU" sz="2600" i="1" dirty="0" smtClean="0"/>
            </a:br>
            <a:r>
              <a:rPr lang="ru-RU" sz="2600" i="1" dirty="0" smtClean="0"/>
              <a:t>только </a:t>
            </a:r>
            <a:r>
              <a:rPr lang="ru-RU" sz="2600" i="1" dirty="0"/>
              <a:t>в данной системе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Вернуться на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673" y="2564904"/>
            <a:ext cx="668874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899592" y="1700808"/>
            <a:ext cx="2232248" cy="50405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Ссылка на издание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67944" y="1700808"/>
            <a:ext cx="2088232" cy="50405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Добавить в «Любимые»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(Избранное)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04248" y="1628800"/>
            <a:ext cx="1944216" cy="5760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Вернуться </a:t>
            </a:r>
            <a:r>
              <a:rPr lang="ru-RU" sz="1400" b="1" dirty="0">
                <a:solidFill>
                  <a:schemeClr val="tx1"/>
                </a:solidFill>
              </a:rPr>
              <a:t>на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Главную </a:t>
            </a:r>
            <a:r>
              <a:rPr lang="ru-RU" sz="1400" b="1" dirty="0" smtClean="0">
                <a:solidFill>
                  <a:schemeClr val="tx1"/>
                </a:solidFill>
              </a:rPr>
              <a:t>страницу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504" y="3356992"/>
            <a:ext cx="1296144" cy="144016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Фильтры для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уточнения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поискового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запроса</a:t>
            </a:r>
          </a:p>
        </p:txBody>
      </p:sp>
      <p:cxnSp>
        <p:nvCxnSpPr>
          <p:cNvPr id="10" name="Прямая со стрелкой 9"/>
          <p:cNvCxnSpPr>
            <a:stCxn id="5" idx="2"/>
          </p:cNvCxnSpPr>
          <p:nvPr/>
        </p:nvCxnSpPr>
        <p:spPr>
          <a:xfrm>
            <a:off x="2015716" y="2204864"/>
            <a:ext cx="1980220" cy="1368152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868144" y="2060848"/>
            <a:ext cx="576064" cy="1512168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403648" y="3692833"/>
            <a:ext cx="360040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403648" y="3969060"/>
            <a:ext cx="360040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1403648" y="4293096"/>
            <a:ext cx="404045" cy="72008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8172400" y="2204864"/>
            <a:ext cx="72008" cy="792088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176"/>
            <a:ext cx="6524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34176"/>
            <a:ext cx="1047398" cy="48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85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y-KG" sz="2800" i="1" dirty="0" smtClean="0"/>
              <a:t>Переход к полному тексту издания</a:t>
            </a:r>
            <a:endParaRPr lang="ru-RU" sz="2800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437112"/>
            <a:ext cx="309634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98972"/>
            <a:ext cx="5937250" cy="247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437112"/>
            <a:ext cx="3674531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1691680" y="3573017"/>
            <a:ext cx="720080" cy="792087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796136" y="3645024"/>
            <a:ext cx="144016" cy="936104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92084"/>
            <a:ext cx="6524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38" y="476672"/>
            <a:ext cx="975518" cy="45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84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275</Words>
  <Application>Microsoft Office PowerPoint</Application>
  <PresentationFormat>Экран (4:3)</PresentationFormat>
  <Paragraphs>86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НТБ КГТУ им. И. Раззакова </vt:lpstr>
      <vt:lpstr>Все для удобства  пользователей</vt:lpstr>
      <vt:lpstr>Презентация PowerPoint</vt:lpstr>
      <vt:lpstr>Презентация PowerPoint</vt:lpstr>
      <vt:lpstr>Презентация PowerPoint</vt:lpstr>
      <vt:lpstr>Сервис MyLOFT позволяет получить бесшовный удалённый доступ к подписным электронным ресурсам НТБ КГТУ и собрать собственную виртуальную библиотеку из доступных электронных изданий</vt:lpstr>
      <vt:lpstr> Поиск информации в MyLOFT осуществляется с помощью  нескольких поисковых систем на выбор:   Например: My LOFT или Google Scholar</vt:lpstr>
      <vt:lpstr>  При выборе MyLOFT поиск осуществляется  только в данной системе</vt:lpstr>
      <vt:lpstr>Переход к полному тексту издания</vt:lpstr>
      <vt:lpstr>Информирование о коллекциях в тестовом доступе</vt:lpstr>
      <vt:lpstr>Консолидированная статистика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62</cp:revision>
  <dcterms:created xsi:type="dcterms:W3CDTF">2025-08-27T05:50:46Z</dcterms:created>
  <dcterms:modified xsi:type="dcterms:W3CDTF">2025-09-02T04:46:16Z</dcterms:modified>
</cp:coreProperties>
</file>